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301" r:id="rId3"/>
    <p:sldId id="305" r:id="rId4"/>
    <p:sldId id="304" r:id="rId5"/>
    <p:sldId id="302" r:id="rId6"/>
    <p:sldId id="303" r:id="rId7"/>
    <p:sldId id="290" r:id="rId8"/>
    <p:sldId id="289" r:id="rId9"/>
    <p:sldId id="291" r:id="rId10"/>
    <p:sldId id="29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320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50E34-2406-8E45-A3C8-FE3444EABC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D0575E-F104-767D-665B-5D9E3E7495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35121-12DC-4C55-7AF8-6C40B9F8B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04B9-7BEB-4008-AB3E-4758930C272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A1803-9539-D585-1FC8-0CAECC03C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08300-507D-C6FD-A373-2948031D8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055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B95E1-1B61-1A82-285A-988BF6EF6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5E34D4-3A70-A5C0-64AE-C4054F8383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D6142-6246-1008-A867-59AEB3A5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04B9-7BEB-4008-AB3E-4758930C272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CEB82F-B352-5322-FA55-F25B2F538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61E725-FAFF-0D3E-C774-FACE533F4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985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9CC612-8364-6196-64FE-9FDDC5BB86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E49B0A-1C49-F099-8D38-5849980802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857C4-DE00-779C-F43D-4B334467A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04B9-7BEB-4008-AB3E-4758930C272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A8DCE-1DAB-D83F-23A2-5205DFDA5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EB1D17-2B31-EFB8-1AC9-AFCD9588F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924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96B37-F657-D297-A422-296D4231A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9955D-FB6A-B257-F0F7-A82B16BF1D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D8A05-7F3B-0340-0DAB-38C260DC3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04B9-7BEB-4008-AB3E-4758930C272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C44C6-5820-912B-0ADD-AA919E21B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B2E76-BA2A-804D-FFB0-8098FC7D8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40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474F9-554C-7628-F174-40021256A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A670D-80EC-ED9A-A106-233F5D8B7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87F8F9-D276-78FB-EDEE-55F53D77D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04B9-7BEB-4008-AB3E-4758930C272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1F26E-E903-E251-20FD-45576181F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F89DB-E403-78CF-81C6-CBA667433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3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7F069-68DE-AD79-F9F0-96E68FA3C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6B1F9-458F-EDCF-808E-904266F5AD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88227D-21C2-FD1E-2352-469E13E96F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B00612-423F-6034-DF1A-814E6A3E7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04B9-7BEB-4008-AB3E-4758930C272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2234AC-E769-C68A-18F1-CF45119D6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926A7B-D192-C499-D911-1AE85961E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53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311C3-135A-B91D-0A2E-E2885B101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4F606C-F467-968D-6061-3509C9E41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A14D7E-FA89-01DD-A19B-A62AA03D13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A4311A-F1F7-EFCA-B739-687AEAF7D2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ED36A2-FBE9-42B1-F2B3-940BDB7531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7FF57F-4697-4112-1F79-D06E33443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04B9-7BEB-4008-AB3E-4758930C272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F480EF-452B-C24B-ED7F-9D197917C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86C5BC-713E-F245-8BA6-FA85A0774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542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91960-0AA4-BD48-9363-52D17FD01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922857-0A77-0201-8A07-9817EF0F0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04B9-7BEB-4008-AB3E-4758930C272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FBA24B-BA08-3F32-CE9D-7A753E867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68D7BB-73C1-11D3-FDAA-B2941104C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899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F0D1FD-7B28-4DD9-FDBF-3E24923A0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04B9-7BEB-4008-AB3E-4758930C272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BB2D37-AD9C-870F-D494-4F27E6527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FFE62-ABEF-564D-CA6E-9089D2A40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81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BE552-67E2-796D-39C7-EC6170A8D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72636-5D73-3647-4B22-A137BEFA1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EE3180-82CE-7E7C-A20A-68CBD30DFA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6E266C-7DC4-CBC8-6403-22C5D5DFC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04B9-7BEB-4008-AB3E-4758930C272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FFA141-BD81-3242-2DB8-A3EAB5577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BA0DAC-29D9-8E33-929B-63A464900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793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C0B97-E53C-C8CA-8AB8-5D9F2C57F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24981A-60F3-407E-7084-A5C2DEF7F3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E55C6D-6E0C-9BDB-4B8B-E37941FFED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59FFD0-E6C1-ACE0-ACCE-40E20FFD0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04B9-7BEB-4008-AB3E-4758930C272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BBAE78-343B-790A-DC3C-BAAC31E5E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7E3018-C7D4-75C2-C64E-8CF01A858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43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0A01A5-457A-565E-7BCD-CE1FAFDA6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5279B4-5979-4B55-3205-647F013E28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8267E-3219-6D41-F312-25A15BE89B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4304B9-7BEB-4008-AB3E-4758930C2729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8402A-32F4-0B77-B596-25939FD788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69E03-0DDE-6684-24B3-EB0BE1706C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FA27BA-F9D4-4DA0-8A5C-0DF46A791E8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93339F-FCA6-11AB-0072-38CFDD17485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868426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Restricted - مقيد </a:t>
            </a:r>
          </a:p>
        </p:txBody>
      </p:sp>
    </p:spTree>
    <p:extLst>
      <p:ext uri="{BB962C8B-B14F-4D97-AF65-F5344CB8AC3E}">
        <p14:creationId xmlns:p14="http://schemas.microsoft.com/office/powerpoint/2010/main" val="454702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10800000"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572D99"/>
              </a:gs>
              <a:gs pos="57000">
                <a:srgbClr val="186CB4"/>
              </a:gs>
              <a:gs pos="74000">
                <a:srgbClr val="108DBD"/>
              </a:gs>
              <a:gs pos="99000">
                <a:srgbClr val="51C4C7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8028" y="255308"/>
            <a:ext cx="2142748" cy="121920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708695" y="3012093"/>
            <a:ext cx="729204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3600" b="1" dirty="0">
                <a:solidFill>
                  <a:schemeClr val="bg1"/>
                </a:solidFill>
                <a:latin typeface="Frutiger LT Arabic 45 Light" panose="01000000000000000000" pitchFamily="2" charset="-78"/>
                <a:ea typeface="Calibri" panose="020F0502020204030204" pitchFamily="34" charset="0"/>
                <a:cs typeface="Frutiger LT Arabic 45 Light" panose="01000000000000000000" pitchFamily="2" charset="-78"/>
              </a:rPr>
              <a:t>عنوان الحل الابتكاري</a:t>
            </a:r>
          </a:p>
          <a:p>
            <a:pPr algn="ctr" rtl="1"/>
            <a:r>
              <a:rPr lang="ar-SA" sz="3600" b="1" dirty="0">
                <a:solidFill>
                  <a:schemeClr val="bg1"/>
                </a:solidFill>
                <a:latin typeface="Frutiger LT Arabic 45 Light" panose="01000000000000000000" pitchFamily="2" charset="-78"/>
                <a:ea typeface="Calibri" panose="020F0502020204030204" pitchFamily="34" charset="0"/>
                <a:cs typeface="Frutiger LT Arabic 45 Light" panose="01000000000000000000" pitchFamily="2" charset="-78"/>
              </a:rPr>
              <a:t>في مجال التعليم العالي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1282045" y="6488669"/>
            <a:ext cx="1081254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4268" y="6304003"/>
            <a:ext cx="109350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solidFill>
                  <a:schemeClr val="bg1"/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2026</a:t>
            </a:r>
          </a:p>
        </p:txBody>
      </p:sp>
      <p:sp>
        <p:nvSpPr>
          <p:cNvPr id="2" name="مربع نص 30">
            <a:extLst>
              <a:ext uri="{FF2B5EF4-FFF2-40B4-BE49-F238E27FC236}">
                <a16:creationId xmlns:a16="http://schemas.microsoft.com/office/drawing/2014/main" id="{C5D72034-2179-92F5-4576-9A04DF9AF352}"/>
              </a:ext>
            </a:extLst>
          </p:cNvPr>
          <p:cNvSpPr txBox="1"/>
          <p:nvPr/>
        </p:nvSpPr>
        <p:spPr>
          <a:xfrm>
            <a:off x="3878626" y="4861274"/>
            <a:ext cx="4707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b="1" dirty="0">
                <a:solidFill>
                  <a:schemeClr val="bg1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عند الانتهاء من تعبئة القالب يتم حفظه كملف </a:t>
            </a:r>
            <a:r>
              <a:rPr lang="en-US" b="1" dirty="0">
                <a:solidFill>
                  <a:schemeClr val="bg1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PDF</a:t>
            </a:r>
            <a:r>
              <a:rPr lang="ar-SA" b="1" dirty="0">
                <a:solidFill>
                  <a:schemeClr val="bg1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 ويرفع مع طلب التسجيل</a:t>
            </a:r>
          </a:p>
        </p:txBody>
      </p:sp>
    </p:spTree>
    <p:extLst>
      <p:ext uri="{BB962C8B-B14F-4D97-AF65-F5344CB8AC3E}">
        <p14:creationId xmlns:p14="http://schemas.microsoft.com/office/powerpoint/2010/main" val="2254206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BDB15-9A0A-8C58-F8F0-54EDA5174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ستطيل 25">
            <a:extLst>
              <a:ext uri="{FF2B5EF4-FFF2-40B4-BE49-F238E27FC236}">
                <a16:creationId xmlns:a16="http://schemas.microsoft.com/office/drawing/2014/main" id="{381A0499-7991-960A-AF87-3F66DE33198E}"/>
              </a:ext>
            </a:extLst>
          </p:cNvPr>
          <p:cNvSpPr>
            <a:spLocks noChangeAspect="1"/>
          </p:cNvSpPr>
          <p:nvPr/>
        </p:nvSpPr>
        <p:spPr>
          <a:xfrm>
            <a:off x="11660635" y="524074"/>
            <a:ext cx="457200" cy="457200"/>
          </a:xfrm>
          <a:prstGeom prst="rect">
            <a:avLst/>
          </a:prstGeom>
          <a:solidFill>
            <a:srgbClr val="108D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solidFill>
                  <a:schemeClr val="bg1"/>
                </a:solidFill>
                <a:latin typeface="DIN NEXT™ ARABIC REGULAR" panose="020B0503020203050203" pitchFamily="34" charset="-78"/>
                <a:cs typeface="DIN NEXT™ ARABIC REGULAR" panose="020B0503020203050203" pitchFamily="34" charset="-78"/>
              </a:rPr>
              <a:t>08</a:t>
            </a:r>
            <a:endParaRPr lang="en-US" dirty="0">
              <a:solidFill>
                <a:schemeClr val="bg1"/>
              </a:solidFill>
              <a:latin typeface="DIN NEXT™ ARABIC REGULAR" panose="020B0503020203050203" pitchFamily="34" charset="-78"/>
              <a:cs typeface="DIN NEXT™ ARABIC REGULAR" panose="020B0503020203050203" pitchFamily="34" charset="-78"/>
            </a:endParaRPr>
          </a:p>
        </p:txBody>
      </p:sp>
      <p:sp>
        <p:nvSpPr>
          <p:cNvPr id="23" name="مربع نص 30">
            <a:extLst>
              <a:ext uri="{FF2B5EF4-FFF2-40B4-BE49-F238E27FC236}">
                <a16:creationId xmlns:a16="http://schemas.microsoft.com/office/drawing/2014/main" id="{A74089A6-C775-7B33-397E-C75BA5675CA2}"/>
              </a:ext>
            </a:extLst>
          </p:cNvPr>
          <p:cNvSpPr txBox="1"/>
          <p:nvPr/>
        </p:nvSpPr>
        <p:spPr>
          <a:xfrm>
            <a:off x="5934456" y="581268"/>
            <a:ext cx="5579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b="1" dirty="0">
                <a:solidFill>
                  <a:schemeClr val="accent1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مؤشرات قياس النجاح للحل الابتكاري والاثر المتوقع </a:t>
            </a:r>
          </a:p>
        </p:txBody>
      </p:sp>
      <p:pic>
        <p:nvPicPr>
          <p:cNvPr id="48" name="Picture 47" descr="A black and blue rectangle&#10;&#10;AI-generated content may be incorrect.">
            <a:extLst>
              <a:ext uri="{FF2B5EF4-FFF2-40B4-BE49-F238E27FC236}">
                <a16:creationId xmlns:a16="http://schemas.microsoft.com/office/drawing/2014/main" id="{1B57245D-6B52-9918-D413-FED667A141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53"/>
          <a:stretch/>
        </p:blipFill>
        <p:spPr>
          <a:xfrm>
            <a:off x="0" y="6053740"/>
            <a:ext cx="12192000" cy="83212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875D17A-8EFE-CBBD-BEB8-E3CF8D894A24}"/>
              </a:ext>
            </a:extLst>
          </p:cNvPr>
          <p:cNvSpPr txBox="1"/>
          <p:nvPr/>
        </p:nvSpPr>
        <p:spPr>
          <a:xfrm>
            <a:off x="3474720" y="1444752"/>
            <a:ext cx="7845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تحديد مؤشرات نجاح الحل الابتكاري وكذلك الأثر المتوقع منه في عدة نقاط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3529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3570D-FF28-142B-0085-5E69310EE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مربع نص 30">
            <a:extLst>
              <a:ext uri="{FF2B5EF4-FFF2-40B4-BE49-F238E27FC236}">
                <a16:creationId xmlns:a16="http://schemas.microsoft.com/office/drawing/2014/main" id="{ED02D0DB-DFAD-5357-4CD3-49AF22955824}"/>
              </a:ext>
            </a:extLst>
          </p:cNvPr>
          <p:cNvSpPr txBox="1"/>
          <p:nvPr/>
        </p:nvSpPr>
        <p:spPr>
          <a:xfrm>
            <a:off x="6806243" y="581268"/>
            <a:ext cx="4707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b="1" dirty="0">
                <a:solidFill>
                  <a:schemeClr val="accent1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بيانات فريق العمل (</a:t>
            </a:r>
            <a:r>
              <a:rPr lang="ar-SA" b="1" dirty="0">
                <a:solidFill>
                  <a:srgbClr val="FF0000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ان وجد</a:t>
            </a:r>
            <a:r>
              <a:rPr lang="ar-SA" b="1" dirty="0">
                <a:solidFill>
                  <a:schemeClr val="accent1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)</a:t>
            </a:r>
          </a:p>
        </p:txBody>
      </p:sp>
      <p:pic>
        <p:nvPicPr>
          <p:cNvPr id="48" name="Picture 47" descr="A black and blue rectangle&#10;&#10;AI-generated content may be incorrect.">
            <a:extLst>
              <a:ext uri="{FF2B5EF4-FFF2-40B4-BE49-F238E27FC236}">
                <a16:creationId xmlns:a16="http://schemas.microsoft.com/office/drawing/2014/main" id="{414BBC1C-0650-434C-04A1-A3FF74FB53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53"/>
          <a:stretch/>
        </p:blipFill>
        <p:spPr>
          <a:xfrm>
            <a:off x="0" y="6053740"/>
            <a:ext cx="12192000" cy="83212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06B4332-4F74-61BB-E006-394F914D981E}"/>
              </a:ext>
            </a:extLst>
          </p:cNvPr>
          <p:cNvSpPr/>
          <p:nvPr/>
        </p:nvSpPr>
        <p:spPr>
          <a:xfrm>
            <a:off x="11513739" y="529631"/>
            <a:ext cx="121983" cy="472605"/>
          </a:xfrm>
          <a:prstGeom prst="rect">
            <a:avLst/>
          </a:prstGeom>
          <a:solidFill>
            <a:srgbClr val="51C4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0D83069-681A-BAA2-D4DC-F61911213C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390866"/>
              </p:ext>
            </p:extLst>
          </p:nvPr>
        </p:nvGraphicFramePr>
        <p:xfrm>
          <a:off x="530198" y="1225050"/>
          <a:ext cx="10983541" cy="44079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550203">
                  <a:extLst>
                    <a:ext uri="{9D8B030D-6E8A-4147-A177-3AD203B41FA5}">
                      <a16:colId xmlns:a16="http://schemas.microsoft.com/office/drawing/2014/main" val="3832460173"/>
                    </a:ext>
                  </a:extLst>
                </a:gridCol>
                <a:gridCol w="2867041">
                  <a:extLst>
                    <a:ext uri="{9D8B030D-6E8A-4147-A177-3AD203B41FA5}">
                      <a16:colId xmlns:a16="http://schemas.microsoft.com/office/drawing/2014/main" val="1105781695"/>
                    </a:ext>
                  </a:extLst>
                </a:gridCol>
                <a:gridCol w="2233365">
                  <a:extLst>
                    <a:ext uri="{9D8B030D-6E8A-4147-A177-3AD203B41FA5}">
                      <a16:colId xmlns:a16="http://schemas.microsoft.com/office/drawing/2014/main" val="951682724"/>
                    </a:ext>
                  </a:extLst>
                </a:gridCol>
                <a:gridCol w="2450163">
                  <a:extLst>
                    <a:ext uri="{9D8B030D-6E8A-4147-A177-3AD203B41FA5}">
                      <a16:colId xmlns:a16="http://schemas.microsoft.com/office/drawing/2014/main" val="85726842"/>
                    </a:ext>
                  </a:extLst>
                </a:gridCol>
                <a:gridCol w="394469">
                  <a:extLst>
                    <a:ext uri="{9D8B030D-6E8A-4147-A177-3AD203B41FA5}">
                      <a16:colId xmlns:a16="http://schemas.microsoft.com/office/drawing/2014/main" val="2648124775"/>
                    </a:ext>
                  </a:extLst>
                </a:gridCol>
                <a:gridCol w="488300">
                  <a:extLst>
                    <a:ext uri="{9D8B030D-6E8A-4147-A177-3AD203B41FA5}">
                      <a16:colId xmlns:a16="http://schemas.microsoft.com/office/drawing/2014/main" val="3418642110"/>
                    </a:ext>
                  </a:extLst>
                </a:gridCol>
              </a:tblGrid>
              <a:tr h="70026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رقم الجوال (بصيغة </a:t>
                      </a:r>
                      <a:r>
                        <a:rPr lang="en-US" sz="18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966</a:t>
                      </a:r>
                      <a:r>
                        <a:rPr lang="ar-SA" sz="18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)</a:t>
                      </a:r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البريد الإلكتروني</a:t>
                      </a:r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ar-SA" sz="18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الفئة </a:t>
                      </a:r>
                    </a:p>
                    <a:p>
                      <a:pPr marL="0" algn="ctr" defTabSz="914400" rtl="0" eaLnBrk="1" latinLnBrk="0" hangingPunct="1"/>
                      <a:r>
                        <a:rPr lang="ar-SA" sz="12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( طالب – موظف – ريادي أعمال - داخل الجامعة – خارج الجامعة)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 الاسم (الرباعي)</a:t>
                      </a:r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ar-SA" sz="18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أعضاء الفريق</a:t>
                      </a:r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vert="vert" anchor="ctr"/>
                </a:tc>
                <a:extLst>
                  <a:ext uri="{0D108BD9-81ED-4DB2-BD59-A6C34878D82A}">
                    <a16:rowId xmlns:a16="http://schemas.microsoft.com/office/drawing/2014/main" val="78021720"/>
                  </a:ext>
                </a:extLst>
              </a:tr>
              <a:tr h="61273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r" defTabSz="914400" rtl="1" eaLnBrk="1" latinLnBrk="0" hangingPunct="1">
                        <a:buFont typeface="+mj-lt"/>
                        <a:buNone/>
                      </a:pPr>
                      <a:endParaRPr lang="en-US" sz="12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914400" rtl="1" eaLnBrk="1" latinLnBrk="0" hangingPunct="1">
                        <a:buFont typeface="+mj-lt"/>
                        <a:buNone/>
                      </a:pPr>
                      <a:r>
                        <a:rPr lang="ar-SA" sz="14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1. </a:t>
                      </a:r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404329"/>
                  </a:ext>
                </a:extLst>
              </a:tr>
              <a:tr h="61273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r" defTabSz="914400" rtl="1" eaLnBrk="1" latinLnBrk="0" hangingPunct="1">
                        <a:buFont typeface="+mj-lt"/>
                        <a:buNone/>
                      </a:pPr>
                      <a:endParaRPr lang="en-US" sz="12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914400" rtl="1" eaLnBrk="1" latinLnBrk="0" hangingPunct="1">
                        <a:buFont typeface="+mj-lt"/>
                        <a:buNone/>
                      </a:pPr>
                      <a:r>
                        <a:rPr lang="ar-SA" sz="14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2. </a:t>
                      </a:r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vert="vert" anchor="ctr"/>
                </a:tc>
                <a:extLst>
                  <a:ext uri="{0D108BD9-81ED-4DB2-BD59-A6C34878D82A}">
                    <a16:rowId xmlns:a16="http://schemas.microsoft.com/office/drawing/2014/main" val="2424723002"/>
                  </a:ext>
                </a:extLst>
              </a:tr>
              <a:tr h="61273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r" defTabSz="914400" rtl="1" eaLnBrk="1" latinLnBrk="0" hangingPunct="1">
                        <a:buFont typeface="+mj-lt"/>
                        <a:buNone/>
                      </a:pPr>
                      <a:endParaRPr lang="en-US" sz="12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914400" rtl="1" eaLnBrk="1" latinLnBrk="0" hangingPunct="1">
                        <a:buFont typeface="+mj-lt"/>
                        <a:buNone/>
                      </a:pPr>
                      <a:r>
                        <a:rPr lang="ar-SA" sz="14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3.</a:t>
                      </a:r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vert="vert" anchor="ctr"/>
                </a:tc>
                <a:extLst>
                  <a:ext uri="{0D108BD9-81ED-4DB2-BD59-A6C34878D82A}">
                    <a16:rowId xmlns:a16="http://schemas.microsoft.com/office/drawing/2014/main" val="4264916000"/>
                  </a:ext>
                </a:extLst>
              </a:tr>
              <a:tr h="61273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r" defTabSz="914400" rtl="1" eaLnBrk="1" latinLnBrk="0" hangingPunct="1">
                        <a:buFont typeface="+mj-lt"/>
                        <a:buNone/>
                      </a:pPr>
                      <a:endParaRPr lang="en-US" sz="12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914400" rtl="1" eaLnBrk="1" latinLnBrk="0" hangingPunct="1">
                        <a:buFont typeface="+mj-lt"/>
                        <a:buNone/>
                      </a:pPr>
                      <a:r>
                        <a:rPr lang="ar-SA" sz="14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4.</a:t>
                      </a:r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vert="vert" anchor="ctr"/>
                </a:tc>
                <a:extLst>
                  <a:ext uri="{0D108BD9-81ED-4DB2-BD59-A6C34878D82A}">
                    <a16:rowId xmlns:a16="http://schemas.microsoft.com/office/drawing/2014/main" val="2573683824"/>
                  </a:ext>
                </a:extLst>
              </a:tr>
              <a:tr h="61273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r" defTabSz="914400" rtl="1" eaLnBrk="1" latinLnBrk="0" hangingPunct="1">
                        <a:buFont typeface="+mj-lt"/>
                        <a:buNone/>
                      </a:pPr>
                      <a:endParaRPr lang="en-US" sz="12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914400" rtl="1" eaLnBrk="1" latinLnBrk="0" hangingPunct="1">
                        <a:buFont typeface="+mj-lt"/>
                        <a:buNone/>
                      </a:pPr>
                      <a:r>
                        <a:rPr lang="ar-SA" sz="14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5.</a:t>
                      </a:r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vert="vert" anchor="ctr"/>
                </a:tc>
                <a:extLst>
                  <a:ext uri="{0D108BD9-81ED-4DB2-BD59-A6C34878D82A}">
                    <a16:rowId xmlns:a16="http://schemas.microsoft.com/office/drawing/2014/main" val="414052716"/>
                  </a:ext>
                </a:extLst>
              </a:tr>
              <a:tr h="61273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r" defTabSz="914400" rtl="1" eaLnBrk="1" latinLnBrk="0" hangingPunct="1">
                        <a:buFont typeface="+mj-lt"/>
                        <a:buNone/>
                      </a:pPr>
                      <a:endParaRPr lang="en-US" sz="12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914400" rtl="1" eaLnBrk="1" latinLnBrk="0" hangingPunct="1">
                        <a:buFont typeface="+mj-lt"/>
                        <a:buNone/>
                      </a:pPr>
                      <a:r>
                        <a:rPr lang="ar-SA" sz="1400" b="1" kern="1200" dirty="0">
                          <a:solidFill>
                            <a:srgbClr val="203471"/>
                          </a:solidFill>
                          <a:latin typeface="Frutiger LT Arabic 45 Light" panose="01000000000000000000" pitchFamily="2" charset="-78"/>
                          <a:ea typeface="+mn-ea"/>
                          <a:cs typeface="Frutiger LT Arabic 45 Light" panose="01000000000000000000" pitchFamily="2" charset="-78"/>
                        </a:rPr>
                        <a:t>6.</a:t>
                      </a:r>
                      <a:endParaRPr lang="en-US" sz="14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203471"/>
                        </a:solidFill>
                        <a:latin typeface="Frutiger LT Arabic 45 Light" panose="01000000000000000000" pitchFamily="2" charset="-78"/>
                        <a:ea typeface="+mn-ea"/>
                        <a:cs typeface="Frutiger LT Arabic 45 Light" panose="01000000000000000000" pitchFamily="2" charset="-78"/>
                      </a:endParaRPr>
                    </a:p>
                  </a:txBody>
                  <a:tcPr vert="vert" anchor="ctr"/>
                </a:tc>
                <a:extLst>
                  <a:ext uri="{0D108BD9-81ED-4DB2-BD59-A6C34878D82A}">
                    <a16:rowId xmlns:a16="http://schemas.microsoft.com/office/drawing/2014/main" val="1271188197"/>
                  </a:ext>
                </a:extLst>
              </a:tr>
            </a:tbl>
          </a:graphicData>
        </a:graphic>
      </p:graphicFrame>
      <p:sp>
        <p:nvSpPr>
          <p:cNvPr id="4" name="مربع نص 30">
            <a:extLst>
              <a:ext uri="{FF2B5EF4-FFF2-40B4-BE49-F238E27FC236}">
                <a16:creationId xmlns:a16="http://schemas.microsoft.com/office/drawing/2014/main" id="{C01C5D08-FDDF-A4EF-CAB0-D983A578AA4C}"/>
              </a:ext>
            </a:extLst>
          </p:cNvPr>
          <p:cNvSpPr txBox="1"/>
          <p:nvPr/>
        </p:nvSpPr>
        <p:spPr>
          <a:xfrm>
            <a:off x="6735806" y="5722734"/>
            <a:ext cx="47074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1600" b="1" dirty="0">
                <a:solidFill>
                  <a:schemeClr val="accent1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* لا يزيد عدد أعضاء الفريق عن 6 أفراد. </a:t>
            </a:r>
          </a:p>
        </p:txBody>
      </p:sp>
    </p:spTree>
    <p:extLst>
      <p:ext uri="{BB962C8B-B14F-4D97-AF65-F5344CB8AC3E}">
        <p14:creationId xmlns:p14="http://schemas.microsoft.com/office/powerpoint/2010/main" val="3962732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A71FD-D225-8FB0-DF39-FA3C3A7E9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ستطيل 25">
            <a:extLst>
              <a:ext uri="{FF2B5EF4-FFF2-40B4-BE49-F238E27FC236}">
                <a16:creationId xmlns:a16="http://schemas.microsoft.com/office/drawing/2014/main" id="{07EC06D2-5652-C1A2-8F2F-6F5D4DC32F11}"/>
              </a:ext>
            </a:extLst>
          </p:cNvPr>
          <p:cNvSpPr>
            <a:spLocks noChangeAspect="1"/>
          </p:cNvSpPr>
          <p:nvPr/>
        </p:nvSpPr>
        <p:spPr>
          <a:xfrm>
            <a:off x="11660635" y="524074"/>
            <a:ext cx="457200" cy="457200"/>
          </a:xfrm>
          <a:prstGeom prst="rect">
            <a:avLst/>
          </a:prstGeom>
          <a:solidFill>
            <a:srgbClr val="108D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solidFill>
                  <a:schemeClr val="bg1"/>
                </a:solidFill>
                <a:latin typeface="DIN NEXT™ ARABIC REGULAR" panose="020B0503020203050203" pitchFamily="34" charset="-78"/>
                <a:cs typeface="DIN NEXT™ ARABIC REGULAR" panose="020B0503020203050203" pitchFamily="34" charset="-78"/>
              </a:rPr>
              <a:t>01</a:t>
            </a:r>
            <a:endParaRPr lang="en-US" dirty="0">
              <a:solidFill>
                <a:schemeClr val="bg1"/>
              </a:solidFill>
              <a:latin typeface="DIN NEXT™ ARABIC REGULAR" panose="020B0503020203050203" pitchFamily="34" charset="-78"/>
              <a:cs typeface="DIN NEXT™ ARABIC REGULAR" panose="020B0503020203050203" pitchFamily="34" charset="-78"/>
            </a:endParaRPr>
          </a:p>
        </p:txBody>
      </p:sp>
      <p:sp>
        <p:nvSpPr>
          <p:cNvPr id="23" name="مربع نص 30">
            <a:extLst>
              <a:ext uri="{FF2B5EF4-FFF2-40B4-BE49-F238E27FC236}">
                <a16:creationId xmlns:a16="http://schemas.microsoft.com/office/drawing/2014/main" id="{8D640AB2-9B0C-3D26-8811-7B62A6B685CE}"/>
              </a:ext>
            </a:extLst>
          </p:cNvPr>
          <p:cNvSpPr txBox="1"/>
          <p:nvPr/>
        </p:nvSpPr>
        <p:spPr>
          <a:xfrm>
            <a:off x="6806243" y="581268"/>
            <a:ext cx="4707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b="1" dirty="0">
                <a:solidFill>
                  <a:schemeClr val="accent1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 وصف الحل الابتكاري (في مجال التعليم العالي)</a:t>
            </a:r>
          </a:p>
        </p:txBody>
      </p:sp>
      <p:pic>
        <p:nvPicPr>
          <p:cNvPr id="48" name="Picture 47" descr="A black and blue rectangle&#10;&#10;AI-generated content may be incorrect.">
            <a:extLst>
              <a:ext uri="{FF2B5EF4-FFF2-40B4-BE49-F238E27FC236}">
                <a16:creationId xmlns:a16="http://schemas.microsoft.com/office/drawing/2014/main" id="{711D549D-B2CE-BE43-D48A-AAC00E5820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53"/>
          <a:stretch/>
        </p:blipFill>
        <p:spPr>
          <a:xfrm>
            <a:off x="0" y="6053740"/>
            <a:ext cx="12192000" cy="83212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9D32E2C-47D5-FEA3-F1D3-140A0B4F0447}"/>
              </a:ext>
            </a:extLst>
          </p:cNvPr>
          <p:cNvSpPr txBox="1"/>
          <p:nvPr/>
        </p:nvSpPr>
        <p:spPr>
          <a:xfrm>
            <a:off x="3474720" y="1444752"/>
            <a:ext cx="7845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وصف الحل الابتكاري في عدة نقاط</a:t>
            </a:r>
            <a:endParaRPr lang="en-US" b="1" dirty="0">
              <a:solidFill>
                <a:schemeClr val="bg2">
                  <a:lumMod val="90000"/>
                </a:schemeClr>
              </a:solidFill>
              <a:latin typeface="Frutiger LT Arabic 45 Light" panose="01000000000000000000" pitchFamily="2" charset="-78"/>
              <a:cs typeface="Frutiger LT Arabic 45 Light" panose="01000000000000000000" pitchFamily="2" charset="-78"/>
            </a:endParaRP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34916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2AD5C-7E8D-5ECD-AA21-766CE81E1B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ستطيل 25">
            <a:extLst>
              <a:ext uri="{FF2B5EF4-FFF2-40B4-BE49-F238E27FC236}">
                <a16:creationId xmlns:a16="http://schemas.microsoft.com/office/drawing/2014/main" id="{4B53B50E-47A8-88BB-5E69-EB09C16F50F8}"/>
              </a:ext>
            </a:extLst>
          </p:cNvPr>
          <p:cNvSpPr>
            <a:spLocks noChangeAspect="1"/>
          </p:cNvSpPr>
          <p:nvPr/>
        </p:nvSpPr>
        <p:spPr>
          <a:xfrm>
            <a:off x="11660635" y="524074"/>
            <a:ext cx="457200" cy="457200"/>
          </a:xfrm>
          <a:prstGeom prst="rect">
            <a:avLst/>
          </a:prstGeom>
          <a:solidFill>
            <a:srgbClr val="108D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solidFill>
                  <a:schemeClr val="bg1"/>
                </a:solidFill>
                <a:latin typeface="DIN NEXT™ ARABIC REGULAR" panose="020B0503020203050203" pitchFamily="34" charset="-78"/>
                <a:cs typeface="DIN NEXT™ ARABIC REGULAR" panose="020B0503020203050203" pitchFamily="34" charset="-78"/>
              </a:rPr>
              <a:t>02</a:t>
            </a:r>
            <a:endParaRPr lang="en-US" dirty="0">
              <a:solidFill>
                <a:schemeClr val="bg1"/>
              </a:solidFill>
              <a:latin typeface="DIN NEXT™ ARABIC REGULAR" panose="020B0503020203050203" pitchFamily="34" charset="-78"/>
              <a:cs typeface="DIN NEXT™ ARABIC REGULAR" panose="020B0503020203050203" pitchFamily="34" charset="-78"/>
            </a:endParaRPr>
          </a:p>
        </p:txBody>
      </p:sp>
      <p:sp>
        <p:nvSpPr>
          <p:cNvPr id="23" name="مربع نص 30">
            <a:extLst>
              <a:ext uri="{FF2B5EF4-FFF2-40B4-BE49-F238E27FC236}">
                <a16:creationId xmlns:a16="http://schemas.microsoft.com/office/drawing/2014/main" id="{7C9FE92D-606C-BEE3-715B-4F737CD06F43}"/>
              </a:ext>
            </a:extLst>
          </p:cNvPr>
          <p:cNvSpPr txBox="1"/>
          <p:nvPr/>
        </p:nvSpPr>
        <p:spPr>
          <a:xfrm>
            <a:off x="6806243" y="581268"/>
            <a:ext cx="4707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b="1" dirty="0">
                <a:solidFill>
                  <a:schemeClr val="accent1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تعريف المشكلة (في مجال التعليم العالي)</a:t>
            </a:r>
          </a:p>
        </p:txBody>
      </p:sp>
      <p:pic>
        <p:nvPicPr>
          <p:cNvPr id="48" name="Picture 47" descr="A black and blue rectangle&#10;&#10;AI-generated content may be incorrect.">
            <a:extLst>
              <a:ext uri="{FF2B5EF4-FFF2-40B4-BE49-F238E27FC236}">
                <a16:creationId xmlns:a16="http://schemas.microsoft.com/office/drawing/2014/main" id="{C808EC4C-81C3-6054-6CC9-9C9E560EA3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53"/>
          <a:stretch/>
        </p:blipFill>
        <p:spPr>
          <a:xfrm>
            <a:off x="0" y="6053740"/>
            <a:ext cx="12192000" cy="83212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36CA485-15B5-640D-6EC5-DC1F9904FE83}"/>
              </a:ext>
            </a:extLst>
          </p:cNvPr>
          <p:cNvSpPr txBox="1"/>
          <p:nvPr/>
        </p:nvSpPr>
        <p:spPr>
          <a:xfrm>
            <a:off x="3474720" y="1444752"/>
            <a:ext cx="7845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وصف المشكلة التي يحلها الحل الابتكاري في عدة نقاط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 </a:t>
            </a:r>
            <a:endParaRPr lang="en-US" b="1" dirty="0">
              <a:solidFill>
                <a:schemeClr val="bg2">
                  <a:lumMod val="90000"/>
                </a:schemeClr>
              </a:solidFill>
              <a:latin typeface="Frutiger LT Arabic 45 Light" panose="01000000000000000000" pitchFamily="2" charset="-78"/>
              <a:cs typeface="Frutiger LT Arabic 45 Light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28869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4B4EF-F8EE-EF82-AA38-34C9B304B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ستطيل 25">
            <a:extLst>
              <a:ext uri="{FF2B5EF4-FFF2-40B4-BE49-F238E27FC236}">
                <a16:creationId xmlns:a16="http://schemas.microsoft.com/office/drawing/2014/main" id="{8DDF5CE5-A7A0-7032-F134-50B504F1DE5F}"/>
              </a:ext>
            </a:extLst>
          </p:cNvPr>
          <p:cNvSpPr>
            <a:spLocks noChangeAspect="1"/>
          </p:cNvSpPr>
          <p:nvPr/>
        </p:nvSpPr>
        <p:spPr>
          <a:xfrm>
            <a:off x="11660635" y="524074"/>
            <a:ext cx="457200" cy="457200"/>
          </a:xfrm>
          <a:prstGeom prst="rect">
            <a:avLst/>
          </a:prstGeom>
          <a:solidFill>
            <a:srgbClr val="108D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solidFill>
                  <a:schemeClr val="bg1"/>
                </a:solidFill>
                <a:latin typeface="DIN NEXT™ ARABIC REGULAR" panose="020B0503020203050203" pitchFamily="34" charset="-78"/>
                <a:cs typeface="DIN NEXT™ ARABIC REGULAR" panose="020B0503020203050203" pitchFamily="34" charset="-78"/>
              </a:rPr>
              <a:t>03</a:t>
            </a:r>
            <a:endParaRPr lang="en-US" dirty="0">
              <a:solidFill>
                <a:schemeClr val="bg1"/>
              </a:solidFill>
              <a:latin typeface="DIN NEXT™ ARABIC REGULAR" panose="020B0503020203050203" pitchFamily="34" charset="-78"/>
              <a:cs typeface="DIN NEXT™ ARABIC REGULAR" panose="020B0503020203050203" pitchFamily="34" charset="-78"/>
            </a:endParaRPr>
          </a:p>
        </p:txBody>
      </p:sp>
      <p:sp>
        <p:nvSpPr>
          <p:cNvPr id="23" name="مربع نص 30">
            <a:extLst>
              <a:ext uri="{FF2B5EF4-FFF2-40B4-BE49-F238E27FC236}">
                <a16:creationId xmlns:a16="http://schemas.microsoft.com/office/drawing/2014/main" id="{75E31C7B-3D29-56C0-BF90-1964FC70891F}"/>
              </a:ext>
            </a:extLst>
          </p:cNvPr>
          <p:cNvSpPr txBox="1"/>
          <p:nvPr/>
        </p:nvSpPr>
        <p:spPr>
          <a:xfrm>
            <a:off x="6806243" y="581268"/>
            <a:ext cx="4707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b="1" dirty="0">
                <a:solidFill>
                  <a:schemeClr val="accent1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الفئة المستهدفة</a:t>
            </a:r>
          </a:p>
        </p:txBody>
      </p:sp>
      <p:pic>
        <p:nvPicPr>
          <p:cNvPr id="48" name="Picture 47" descr="A black and blue rectangle&#10;&#10;AI-generated content may be incorrect.">
            <a:extLst>
              <a:ext uri="{FF2B5EF4-FFF2-40B4-BE49-F238E27FC236}">
                <a16:creationId xmlns:a16="http://schemas.microsoft.com/office/drawing/2014/main" id="{762B930C-05D8-AA7D-A649-820F3D3469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53"/>
          <a:stretch/>
        </p:blipFill>
        <p:spPr>
          <a:xfrm>
            <a:off x="0" y="6053740"/>
            <a:ext cx="12192000" cy="83212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FFEA8AF-70C7-9073-8F6E-C62C8200002E}"/>
              </a:ext>
            </a:extLst>
          </p:cNvPr>
          <p:cNvSpPr txBox="1"/>
          <p:nvPr/>
        </p:nvSpPr>
        <p:spPr>
          <a:xfrm>
            <a:off x="3474720" y="1444752"/>
            <a:ext cx="7845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ذكر الفئات المستهدفة في الحل الابتكاري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9942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F5F51E-676D-A067-C816-D703FE8D7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ستطيل 25">
            <a:extLst>
              <a:ext uri="{FF2B5EF4-FFF2-40B4-BE49-F238E27FC236}">
                <a16:creationId xmlns:a16="http://schemas.microsoft.com/office/drawing/2014/main" id="{5CBDCFD8-EAE1-E456-80F8-B335AC54B98B}"/>
              </a:ext>
            </a:extLst>
          </p:cNvPr>
          <p:cNvSpPr>
            <a:spLocks noChangeAspect="1"/>
          </p:cNvSpPr>
          <p:nvPr/>
        </p:nvSpPr>
        <p:spPr>
          <a:xfrm>
            <a:off x="11660635" y="524074"/>
            <a:ext cx="457200" cy="457200"/>
          </a:xfrm>
          <a:prstGeom prst="rect">
            <a:avLst/>
          </a:prstGeom>
          <a:solidFill>
            <a:srgbClr val="108D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solidFill>
                  <a:schemeClr val="bg1"/>
                </a:solidFill>
                <a:latin typeface="DIN NEXT™ ARABIC REGULAR" panose="020B0503020203050203" pitchFamily="34" charset="-78"/>
                <a:cs typeface="DIN NEXT™ ARABIC REGULAR" panose="020B0503020203050203" pitchFamily="34" charset="-78"/>
              </a:rPr>
              <a:t>04</a:t>
            </a:r>
            <a:endParaRPr lang="en-US" dirty="0">
              <a:solidFill>
                <a:schemeClr val="bg1"/>
              </a:solidFill>
              <a:latin typeface="DIN NEXT™ ARABIC REGULAR" panose="020B0503020203050203" pitchFamily="34" charset="-78"/>
              <a:cs typeface="DIN NEXT™ ARABIC REGULAR" panose="020B0503020203050203" pitchFamily="34" charset="-78"/>
            </a:endParaRPr>
          </a:p>
        </p:txBody>
      </p:sp>
      <p:sp>
        <p:nvSpPr>
          <p:cNvPr id="23" name="مربع نص 30">
            <a:extLst>
              <a:ext uri="{FF2B5EF4-FFF2-40B4-BE49-F238E27FC236}">
                <a16:creationId xmlns:a16="http://schemas.microsoft.com/office/drawing/2014/main" id="{3A3D6F70-EEBD-9F93-A705-9143DD6C8EFD}"/>
              </a:ext>
            </a:extLst>
          </p:cNvPr>
          <p:cNvSpPr txBox="1"/>
          <p:nvPr/>
        </p:nvSpPr>
        <p:spPr>
          <a:xfrm>
            <a:off x="6806243" y="581268"/>
            <a:ext cx="4707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b="1" dirty="0">
                <a:solidFill>
                  <a:schemeClr val="accent1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أهمية الحل الابتكاري للتعليم العالي</a:t>
            </a:r>
          </a:p>
        </p:txBody>
      </p:sp>
      <p:pic>
        <p:nvPicPr>
          <p:cNvPr id="48" name="Picture 47" descr="A black and blue rectangle&#10;&#10;AI-generated content may be incorrect.">
            <a:extLst>
              <a:ext uri="{FF2B5EF4-FFF2-40B4-BE49-F238E27FC236}">
                <a16:creationId xmlns:a16="http://schemas.microsoft.com/office/drawing/2014/main" id="{9758E354-33E7-2D2B-D144-F7EE61FE28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53"/>
          <a:stretch/>
        </p:blipFill>
        <p:spPr>
          <a:xfrm>
            <a:off x="0" y="6053740"/>
            <a:ext cx="12192000" cy="83212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1CCFAF3-B20B-0A46-A85C-4547CE2E43B7}"/>
              </a:ext>
            </a:extLst>
          </p:cNvPr>
          <p:cNvSpPr txBox="1"/>
          <p:nvPr/>
        </p:nvSpPr>
        <p:spPr>
          <a:xfrm>
            <a:off x="3474720" y="1444752"/>
            <a:ext cx="7845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وصف أهمية تنفيذ الحل الابتكاري في عدة نقاط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05560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A1061-D2D8-F37B-6146-0A9CC8B80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ستطيل 25">
            <a:extLst>
              <a:ext uri="{FF2B5EF4-FFF2-40B4-BE49-F238E27FC236}">
                <a16:creationId xmlns:a16="http://schemas.microsoft.com/office/drawing/2014/main" id="{A7CA1873-0F1F-982D-BB4E-9B6316CA40C2}"/>
              </a:ext>
            </a:extLst>
          </p:cNvPr>
          <p:cNvSpPr>
            <a:spLocks noChangeAspect="1"/>
          </p:cNvSpPr>
          <p:nvPr/>
        </p:nvSpPr>
        <p:spPr>
          <a:xfrm>
            <a:off x="11660635" y="524074"/>
            <a:ext cx="457200" cy="457200"/>
          </a:xfrm>
          <a:prstGeom prst="rect">
            <a:avLst/>
          </a:prstGeom>
          <a:solidFill>
            <a:srgbClr val="108D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solidFill>
                  <a:schemeClr val="bg1"/>
                </a:solidFill>
                <a:latin typeface="DIN NEXT™ ARABIC REGULAR" panose="020B0503020203050203" pitchFamily="34" charset="-78"/>
                <a:cs typeface="DIN NEXT™ ARABIC REGULAR" panose="020B0503020203050203" pitchFamily="34" charset="-78"/>
              </a:rPr>
              <a:t>05</a:t>
            </a:r>
            <a:endParaRPr lang="en-US" dirty="0">
              <a:solidFill>
                <a:schemeClr val="bg1"/>
              </a:solidFill>
              <a:latin typeface="DIN NEXT™ ARABIC REGULAR" panose="020B0503020203050203" pitchFamily="34" charset="-78"/>
              <a:cs typeface="DIN NEXT™ ARABIC REGULAR" panose="020B0503020203050203" pitchFamily="34" charset="-78"/>
            </a:endParaRPr>
          </a:p>
        </p:txBody>
      </p:sp>
      <p:sp>
        <p:nvSpPr>
          <p:cNvPr id="23" name="مربع نص 30">
            <a:extLst>
              <a:ext uri="{FF2B5EF4-FFF2-40B4-BE49-F238E27FC236}">
                <a16:creationId xmlns:a16="http://schemas.microsoft.com/office/drawing/2014/main" id="{3A47A89A-FF03-B24D-EC2E-5363F9F1DBD4}"/>
              </a:ext>
            </a:extLst>
          </p:cNvPr>
          <p:cNvSpPr txBox="1"/>
          <p:nvPr/>
        </p:nvSpPr>
        <p:spPr>
          <a:xfrm>
            <a:off x="6806243" y="581268"/>
            <a:ext cx="4707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b="1" dirty="0">
                <a:solidFill>
                  <a:schemeClr val="accent1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النموذج الاولي للحل الابتكاري</a:t>
            </a:r>
          </a:p>
        </p:txBody>
      </p:sp>
      <p:pic>
        <p:nvPicPr>
          <p:cNvPr id="48" name="Picture 47" descr="A black and blue rectangle&#10;&#10;AI-generated content may be incorrect.">
            <a:extLst>
              <a:ext uri="{FF2B5EF4-FFF2-40B4-BE49-F238E27FC236}">
                <a16:creationId xmlns:a16="http://schemas.microsoft.com/office/drawing/2014/main" id="{50C07575-C646-7358-D4E1-96CD4D54BF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53"/>
          <a:stretch/>
        </p:blipFill>
        <p:spPr>
          <a:xfrm>
            <a:off x="0" y="6053740"/>
            <a:ext cx="12192000" cy="83212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AF7CC60-3B15-0473-ACD2-E91AA62D588C}"/>
              </a:ext>
            </a:extLst>
          </p:cNvPr>
          <p:cNvSpPr txBox="1"/>
          <p:nvPr/>
        </p:nvSpPr>
        <p:spPr>
          <a:xfrm>
            <a:off x="1042416" y="1444752"/>
            <a:ext cx="10277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توضيح النموذج الأولي للحل الابتكاري والذي يتضمن صور للواجهات </a:t>
            </a:r>
            <a:r>
              <a:rPr lang="en-US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Prototypes)</a:t>
            </a: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) ومخرجات الحل الابتكاري بما لا يتجاوز خمس شرائح عرض</a:t>
            </a:r>
            <a:r>
              <a:rPr lang="en-US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ويمكن اضافة رابط لموقع الحل إن وجد.</a:t>
            </a:r>
          </a:p>
        </p:txBody>
      </p:sp>
    </p:spTree>
    <p:extLst>
      <p:ext uri="{BB962C8B-B14F-4D97-AF65-F5344CB8AC3E}">
        <p14:creationId xmlns:p14="http://schemas.microsoft.com/office/powerpoint/2010/main" val="2216553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7F7D1-D834-E58A-79D5-5C3DC91AE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ستطيل 25">
            <a:extLst>
              <a:ext uri="{FF2B5EF4-FFF2-40B4-BE49-F238E27FC236}">
                <a16:creationId xmlns:a16="http://schemas.microsoft.com/office/drawing/2014/main" id="{CF5BFE4F-4E9C-7154-F97D-EB099143D703}"/>
              </a:ext>
            </a:extLst>
          </p:cNvPr>
          <p:cNvSpPr>
            <a:spLocks noChangeAspect="1"/>
          </p:cNvSpPr>
          <p:nvPr/>
        </p:nvSpPr>
        <p:spPr>
          <a:xfrm>
            <a:off x="11660635" y="524074"/>
            <a:ext cx="457200" cy="457200"/>
          </a:xfrm>
          <a:prstGeom prst="rect">
            <a:avLst/>
          </a:prstGeom>
          <a:solidFill>
            <a:srgbClr val="108D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solidFill>
                  <a:schemeClr val="bg1"/>
                </a:solidFill>
                <a:latin typeface="DIN NEXT™ ARABIC REGULAR" panose="020B0503020203050203" pitchFamily="34" charset="-78"/>
                <a:cs typeface="DIN NEXT™ ARABIC REGULAR" panose="020B0503020203050203" pitchFamily="34" charset="-78"/>
              </a:rPr>
              <a:t>06</a:t>
            </a:r>
            <a:endParaRPr lang="en-US" dirty="0">
              <a:solidFill>
                <a:schemeClr val="bg1"/>
              </a:solidFill>
              <a:latin typeface="DIN NEXT™ ARABIC REGULAR" panose="020B0503020203050203" pitchFamily="34" charset="-78"/>
              <a:cs typeface="DIN NEXT™ ARABIC REGULAR" panose="020B0503020203050203" pitchFamily="34" charset="-78"/>
            </a:endParaRPr>
          </a:p>
        </p:txBody>
      </p:sp>
      <p:sp>
        <p:nvSpPr>
          <p:cNvPr id="23" name="مربع نص 30">
            <a:extLst>
              <a:ext uri="{FF2B5EF4-FFF2-40B4-BE49-F238E27FC236}">
                <a16:creationId xmlns:a16="http://schemas.microsoft.com/office/drawing/2014/main" id="{DD971868-AD0A-5C43-6FC7-9506C69C0961}"/>
              </a:ext>
            </a:extLst>
          </p:cNvPr>
          <p:cNvSpPr txBox="1"/>
          <p:nvPr/>
        </p:nvSpPr>
        <p:spPr>
          <a:xfrm>
            <a:off x="6806243" y="581268"/>
            <a:ext cx="4707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b="1" dirty="0">
                <a:solidFill>
                  <a:schemeClr val="accent1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المكونات الرئيسية للحل الابتكاري</a:t>
            </a:r>
          </a:p>
        </p:txBody>
      </p:sp>
      <p:pic>
        <p:nvPicPr>
          <p:cNvPr id="48" name="Picture 47" descr="A black and blue rectangle&#10;&#10;AI-generated content may be incorrect.">
            <a:extLst>
              <a:ext uri="{FF2B5EF4-FFF2-40B4-BE49-F238E27FC236}">
                <a16:creationId xmlns:a16="http://schemas.microsoft.com/office/drawing/2014/main" id="{94C5F398-2432-0F66-ABB2-74DB2C5BF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53"/>
          <a:stretch/>
        </p:blipFill>
        <p:spPr>
          <a:xfrm>
            <a:off x="0" y="6053740"/>
            <a:ext cx="12192000" cy="83212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1AAE41E-7D12-B016-771B-C3F7634ADC05}"/>
              </a:ext>
            </a:extLst>
          </p:cNvPr>
          <p:cNvSpPr txBox="1"/>
          <p:nvPr/>
        </p:nvSpPr>
        <p:spPr>
          <a:xfrm>
            <a:off x="3474720" y="1444752"/>
            <a:ext cx="7845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وصف مكونات الحل الابتكاري في عدة نقاط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778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0C4CEF-95BB-8489-1A8A-FFB7C24A7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ستطيل 25">
            <a:extLst>
              <a:ext uri="{FF2B5EF4-FFF2-40B4-BE49-F238E27FC236}">
                <a16:creationId xmlns:a16="http://schemas.microsoft.com/office/drawing/2014/main" id="{7F31D615-787A-A4DD-D1FD-595C4582BE81}"/>
              </a:ext>
            </a:extLst>
          </p:cNvPr>
          <p:cNvSpPr>
            <a:spLocks noChangeAspect="1"/>
          </p:cNvSpPr>
          <p:nvPr/>
        </p:nvSpPr>
        <p:spPr>
          <a:xfrm>
            <a:off x="11660635" y="524074"/>
            <a:ext cx="457200" cy="457200"/>
          </a:xfrm>
          <a:prstGeom prst="rect">
            <a:avLst/>
          </a:prstGeom>
          <a:solidFill>
            <a:srgbClr val="108D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solidFill>
                  <a:schemeClr val="bg1"/>
                </a:solidFill>
                <a:latin typeface="DIN NEXT™ ARABIC REGULAR" panose="020B0503020203050203" pitchFamily="34" charset="-78"/>
                <a:cs typeface="DIN NEXT™ ARABIC REGULAR" panose="020B0503020203050203" pitchFamily="34" charset="-78"/>
              </a:rPr>
              <a:t>07</a:t>
            </a:r>
            <a:endParaRPr lang="en-US" dirty="0">
              <a:solidFill>
                <a:schemeClr val="bg1"/>
              </a:solidFill>
              <a:latin typeface="DIN NEXT™ ARABIC REGULAR" panose="020B0503020203050203" pitchFamily="34" charset="-78"/>
              <a:cs typeface="DIN NEXT™ ARABIC REGULAR" panose="020B0503020203050203" pitchFamily="34" charset="-78"/>
            </a:endParaRPr>
          </a:p>
        </p:txBody>
      </p:sp>
      <p:sp>
        <p:nvSpPr>
          <p:cNvPr id="23" name="مربع نص 30">
            <a:extLst>
              <a:ext uri="{FF2B5EF4-FFF2-40B4-BE49-F238E27FC236}">
                <a16:creationId xmlns:a16="http://schemas.microsoft.com/office/drawing/2014/main" id="{2579380E-2A50-FD59-7CFF-B09CEF0DBB65}"/>
              </a:ext>
            </a:extLst>
          </p:cNvPr>
          <p:cNvSpPr txBox="1"/>
          <p:nvPr/>
        </p:nvSpPr>
        <p:spPr>
          <a:xfrm>
            <a:off x="6806243" y="581268"/>
            <a:ext cx="4707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b="1" dirty="0">
                <a:solidFill>
                  <a:schemeClr val="accent1"/>
                </a:solidFill>
                <a:latin typeface="Frutiger LT Arabic 65 Bold" panose="01000000000000000000" pitchFamily="2" charset="-78"/>
                <a:ea typeface="Calibri" panose="020F0502020204030204" pitchFamily="34" charset="0"/>
                <a:cs typeface="Frutiger LT Arabic 65 Bold" panose="01000000000000000000" pitchFamily="2" charset="-78"/>
              </a:rPr>
              <a:t>التقنيات المستخدمة او المقترحة في تنفيذ الحل</a:t>
            </a:r>
          </a:p>
        </p:txBody>
      </p:sp>
      <p:pic>
        <p:nvPicPr>
          <p:cNvPr id="48" name="Picture 47" descr="A black and blue rectangle&#10;&#10;AI-generated content may be incorrect.">
            <a:extLst>
              <a:ext uri="{FF2B5EF4-FFF2-40B4-BE49-F238E27FC236}">
                <a16:creationId xmlns:a16="http://schemas.microsoft.com/office/drawing/2014/main" id="{7E14D32B-9379-29E7-85AA-1109565A7E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53"/>
          <a:stretch/>
        </p:blipFill>
        <p:spPr>
          <a:xfrm>
            <a:off x="0" y="6053740"/>
            <a:ext cx="12192000" cy="83212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0B5A57B-D481-DCB9-29E9-66055449BD2A}"/>
              </a:ext>
            </a:extLst>
          </p:cNvPr>
          <p:cNvSpPr txBox="1"/>
          <p:nvPr/>
        </p:nvSpPr>
        <p:spPr>
          <a:xfrm>
            <a:off x="3474720" y="1444752"/>
            <a:ext cx="7845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ذكر التقنيات الناشئة والمستخدمة في تنفيذ الحل الابتكاري في عدة نقاط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bg2">
                    <a:lumMod val="9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2594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246</Words>
  <Application>Microsoft Office PowerPoint</Application>
  <PresentationFormat>Widescreen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Aptos</vt:lpstr>
      <vt:lpstr>Aptos Display</vt:lpstr>
      <vt:lpstr>Arial</vt:lpstr>
      <vt:lpstr>DIN NEXT™ ARABIC REGULAR</vt:lpstr>
      <vt:lpstr>Frutiger LT Arabic 45 Light</vt:lpstr>
      <vt:lpstr>Frutiger LT Arabic 65 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Norah Alasbali</dc:creator>
  <cp:lastModifiedBy>عبدالرحمن مطلق سليمان العطوي</cp:lastModifiedBy>
  <cp:revision>7</cp:revision>
  <dcterms:created xsi:type="dcterms:W3CDTF">2025-12-29T06:26:02Z</dcterms:created>
  <dcterms:modified xsi:type="dcterms:W3CDTF">2026-04-07T18:13:52Z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437834d-a884-421a-b14d-4e9522201396_Enabled">
    <vt:lpwstr>true</vt:lpwstr>
  </property>
  <property fmtid="{D5CDD505-2E9C-101B-9397-08002B2CF9AE}" pid="3" name="MSIP_Label_b437834d-a884-421a-b14d-4e9522201396_SetDate">
    <vt:lpwstr>2026-04-07T17:35:14Z</vt:lpwstr>
  </property>
  <property fmtid="{D5CDD505-2E9C-101B-9397-08002B2CF9AE}" pid="4" name="MSIP_Label_b437834d-a884-421a-b14d-4e9522201396_Method">
    <vt:lpwstr>Standard</vt:lpwstr>
  </property>
  <property fmtid="{D5CDD505-2E9C-101B-9397-08002B2CF9AE}" pid="5" name="MSIP_Label_b437834d-a884-421a-b14d-4e9522201396_Name">
    <vt:lpwstr>Data classification -not allowed</vt:lpwstr>
  </property>
  <property fmtid="{D5CDD505-2E9C-101B-9397-08002B2CF9AE}" pid="6" name="MSIP_Label_b437834d-a884-421a-b14d-4e9522201396_SiteId">
    <vt:lpwstr>1f00763a-1f87-473b-bba1-b6c746af03e4</vt:lpwstr>
  </property>
  <property fmtid="{D5CDD505-2E9C-101B-9397-08002B2CF9AE}" pid="7" name="MSIP_Label_b437834d-a884-421a-b14d-4e9522201396_ActionId">
    <vt:lpwstr>3fa54134-4ea9-4417-af10-3425c3597cd4</vt:lpwstr>
  </property>
  <property fmtid="{D5CDD505-2E9C-101B-9397-08002B2CF9AE}" pid="8" name="MSIP_Label_b437834d-a884-421a-b14d-4e9522201396_ContentBits">
    <vt:lpwstr>2</vt:lpwstr>
  </property>
  <property fmtid="{D5CDD505-2E9C-101B-9397-08002B2CF9AE}" pid="9" name="MSIP_Label_b437834d-a884-421a-b14d-4e9522201396_Tag">
    <vt:lpwstr>10, 3, 0, 1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Restricted - مقيد </vt:lpwstr>
  </property>
</Properties>
</file>